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17"/>
  </p:notesMasterIdLst>
  <p:handoutMasterIdLst>
    <p:handoutMasterId r:id="rId18"/>
  </p:handoutMasterIdLst>
  <p:sldIdLst>
    <p:sldId id="265" r:id="rId5"/>
    <p:sldId id="256" r:id="rId6"/>
    <p:sldId id="258" r:id="rId7"/>
    <p:sldId id="260" r:id="rId8"/>
    <p:sldId id="266" r:id="rId9"/>
    <p:sldId id="267" r:id="rId10"/>
    <p:sldId id="268" r:id="rId11"/>
    <p:sldId id="269" r:id="rId12"/>
    <p:sldId id="270" r:id="rId13"/>
    <p:sldId id="264" r:id="rId14"/>
    <p:sldId id="261"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2" d="100"/>
          <a:sy n="112" d="100"/>
        </p:scale>
        <p:origin x="552" y="108"/>
      </p:cViewPr>
      <p:guideLst/>
    </p:cSldViewPr>
  </p:slideViewPr>
  <p:notesTextViewPr>
    <p:cViewPr>
      <p:scale>
        <a:sx n="1" d="1"/>
        <a:sy n="1" d="1"/>
      </p:scale>
      <p:origin x="0" y="0"/>
    </p:cViewPr>
  </p:notesTextViewPr>
  <p:notesViewPr>
    <p:cSldViewPr snapToGrid="0">
      <p:cViewPr varScale="1">
        <p:scale>
          <a:sx n="60" d="100"/>
          <a:sy n="60" d="100"/>
        </p:scale>
        <p:origin x="167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9B3372-74CF-4E21-A4D4-286B22AA5A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63762BE-D43C-49F5-99A5-BF49C69592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85766F-5EC0-4797-B4D1-777FCB005B11}" type="datetimeFigureOut">
              <a:rPr lang="en-US" smtClean="0"/>
              <a:t>11/2/2023</a:t>
            </a:fld>
            <a:endParaRPr lang="en-US" dirty="0"/>
          </a:p>
        </p:txBody>
      </p:sp>
      <p:sp>
        <p:nvSpPr>
          <p:cNvPr id="4" name="Footer Placeholder 3">
            <a:extLst>
              <a:ext uri="{FF2B5EF4-FFF2-40B4-BE49-F238E27FC236}">
                <a16:creationId xmlns:a16="http://schemas.microsoft.com/office/drawing/2014/main" id="{1989E452-9BCA-4AF5-9A9C-233BF410EAA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6BF9F63-CE4F-44E2-A07D-7E654DE9F5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0AC76B-F5B1-4D6E-BACD-2A80744AC929}" type="slidenum">
              <a:rPr lang="en-US" smtClean="0"/>
              <a:t>‹#›</a:t>
            </a:fld>
            <a:endParaRPr lang="en-US" dirty="0"/>
          </a:p>
        </p:txBody>
      </p:sp>
    </p:spTree>
    <p:extLst>
      <p:ext uri="{BB962C8B-B14F-4D97-AF65-F5344CB8AC3E}">
        <p14:creationId xmlns:p14="http://schemas.microsoft.com/office/powerpoint/2010/main" val="3205145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4B5EC-152C-4627-80C0-63B10D5574EF}" type="datetimeFigureOut">
              <a:rPr lang="en-US" smtClean="0"/>
              <a:t>11/2/2023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EEE60E-651F-40CC-AD73-C00F10CE42B6}" type="slidenum">
              <a:rPr lang="en-US" smtClean="0"/>
              <a:t>‹#›</a:t>
            </a:fld>
            <a:endParaRPr lang="en-US" dirty="0"/>
          </a:p>
        </p:txBody>
      </p:sp>
    </p:spTree>
    <p:extLst>
      <p:ext uri="{BB962C8B-B14F-4D97-AF65-F5344CB8AC3E}">
        <p14:creationId xmlns:p14="http://schemas.microsoft.com/office/powerpoint/2010/main" val="2025417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11/2/2023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14254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880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4279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615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2054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6622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4141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9401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9425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53284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2454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05272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553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9605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2016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36053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7062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11/2/2023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6098732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5083-7963-EAB1-B4FA-8EC64B93EED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FA68E37-72A6-7445-36F6-969DC221D01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50414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8D3E5-C7A3-47DF-A374-46BF83A69904}"/>
              </a:ext>
            </a:extLst>
          </p:cNvPr>
          <p:cNvSpPr>
            <a:spLocks noGrp="1"/>
          </p:cNvSpPr>
          <p:nvPr>
            <p:ph type="ctrTitle"/>
          </p:nvPr>
        </p:nvSpPr>
        <p:spPr>
          <a:xfrm>
            <a:off x="1876424" y="1122362"/>
            <a:ext cx="8791575" cy="4261487"/>
          </a:xfrm>
        </p:spPr>
        <p:txBody>
          <a:bodyPr>
            <a:normAutofit/>
          </a:bodyPr>
          <a:lstStyle/>
          <a:p>
            <a:pPr algn="ctr"/>
            <a:r>
              <a:rPr lang="en-US" sz="9600" i="1" dirty="0">
                <a:effectLst>
                  <a:outerShdw blurRad="38100" dist="38100" dir="2700000" algn="tl">
                    <a:srgbClr val="000000">
                      <a:alpha val="43137"/>
                    </a:srgbClr>
                  </a:outerShdw>
                </a:effectLst>
                <a:latin typeface="Rockwell" panose="02060603020205020403" pitchFamily="18" charset="0"/>
              </a:rPr>
              <a:t>“I CAME TO SEND FIRE ON THE EARTH…”</a:t>
            </a:r>
          </a:p>
        </p:txBody>
      </p:sp>
    </p:spTree>
    <p:extLst>
      <p:ext uri="{BB962C8B-B14F-4D97-AF65-F5344CB8AC3E}">
        <p14:creationId xmlns:p14="http://schemas.microsoft.com/office/powerpoint/2010/main" val="18193592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141413" y="618518"/>
            <a:ext cx="9905998" cy="911179"/>
          </a:xfrm>
        </p:spPr>
        <p:txBody>
          <a:bodyPr>
            <a:normAutofit/>
          </a:bodyPr>
          <a:lstStyle/>
          <a:p>
            <a:r>
              <a:rPr lang="en-US" sz="4400" dirty="0">
                <a:latin typeface="Rockwell" panose="02060603020205020403" pitchFamily="18" charset="0"/>
              </a:rPr>
              <a:t>Fire has several uses:	</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idx="1"/>
          </p:nvPr>
        </p:nvSpPr>
        <p:spPr>
          <a:xfrm>
            <a:off x="1141413" y="1786071"/>
            <a:ext cx="2533280" cy="4005130"/>
          </a:xfrm>
        </p:spPr>
        <p:txBody>
          <a:bodyPr/>
          <a:lstStyle/>
          <a:p>
            <a:r>
              <a:rPr lang="en-US" dirty="0">
                <a:latin typeface="Tahoma" panose="020B0604030504040204" pitchFamily="34" charset="0"/>
                <a:ea typeface="Tahoma" panose="020B0604030504040204" pitchFamily="34" charset="0"/>
                <a:cs typeface="Tahoma" panose="020B0604030504040204" pitchFamily="34" charset="0"/>
              </a:rPr>
              <a:t>Beneficial:</a:t>
            </a: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Dangerous:</a:t>
            </a:r>
          </a:p>
        </p:txBody>
      </p:sp>
      <p:pic>
        <p:nvPicPr>
          <p:cNvPr id="11" name="Picture 10">
            <a:extLst>
              <a:ext uri="{FF2B5EF4-FFF2-40B4-BE49-F238E27FC236}">
                <a16:creationId xmlns:a16="http://schemas.microsoft.com/office/drawing/2014/main" id="{077D51FB-07D2-A2C5-CF01-29DF339C210B}"/>
              </a:ext>
            </a:extLst>
          </p:cNvPr>
          <p:cNvPicPr>
            <a:picLocks noChangeAspect="1"/>
          </p:cNvPicPr>
          <p:nvPr/>
        </p:nvPicPr>
        <p:blipFill>
          <a:blip r:embed="rId2"/>
          <a:stretch>
            <a:fillRect/>
          </a:stretch>
        </p:blipFill>
        <p:spPr>
          <a:xfrm>
            <a:off x="3451471" y="1481273"/>
            <a:ext cx="2372091" cy="2307363"/>
          </a:xfrm>
          <a:prstGeom prst="rect">
            <a:avLst/>
          </a:prstGeom>
        </p:spPr>
      </p:pic>
      <p:pic>
        <p:nvPicPr>
          <p:cNvPr id="14" name="Picture 13">
            <a:extLst>
              <a:ext uri="{FF2B5EF4-FFF2-40B4-BE49-F238E27FC236}">
                <a16:creationId xmlns:a16="http://schemas.microsoft.com/office/drawing/2014/main" id="{C9A063B5-1124-4B40-081D-7FE5CBCAB56C}"/>
              </a:ext>
            </a:extLst>
          </p:cNvPr>
          <p:cNvPicPr>
            <a:picLocks noChangeAspect="1"/>
          </p:cNvPicPr>
          <p:nvPr/>
        </p:nvPicPr>
        <p:blipFill rotWithShape="1">
          <a:blip r:embed="rId3"/>
          <a:srcRect l="17560" t="18193" r="13032" b="11526"/>
          <a:stretch/>
        </p:blipFill>
        <p:spPr>
          <a:xfrm>
            <a:off x="8031789" y="808965"/>
            <a:ext cx="2278726" cy="2307363"/>
          </a:xfrm>
          <a:prstGeom prst="rect">
            <a:avLst/>
          </a:prstGeom>
        </p:spPr>
      </p:pic>
      <p:pic>
        <p:nvPicPr>
          <p:cNvPr id="16" name="Picture 15" descr="A group of firefighters walking in the woods&#10;&#10;Description automatically generated">
            <a:extLst>
              <a:ext uri="{FF2B5EF4-FFF2-40B4-BE49-F238E27FC236}">
                <a16:creationId xmlns:a16="http://schemas.microsoft.com/office/drawing/2014/main" id="{CA0B3FC3-44AA-782A-B93F-B376406853EC}"/>
              </a:ext>
            </a:extLst>
          </p:cNvPr>
          <p:cNvPicPr>
            <a:picLocks noChangeAspect="1"/>
          </p:cNvPicPr>
          <p:nvPr/>
        </p:nvPicPr>
        <p:blipFill>
          <a:blip r:embed="rId4"/>
          <a:stretch>
            <a:fillRect/>
          </a:stretch>
        </p:blipFill>
        <p:spPr>
          <a:xfrm>
            <a:off x="3150877" y="4093434"/>
            <a:ext cx="3362704" cy="2239000"/>
          </a:xfrm>
          <a:prstGeom prst="rect">
            <a:avLst/>
          </a:prstGeom>
        </p:spPr>
      </p:pic>
      <p:pic>
        <p:nvPicPr>
          <p:cNvPr id="17" name="Picture 16">
            <a:extLst>
              <a:ext uri="{FF2B5EF4-FFF2-40B4-BE49-F238E27FC236}">
                <a16:creationId xmlns:a16="http://schemas.microsoft.com/office/drawing/2014/main" id="{754EF646-F378-E79F-41D4-48AE8C99F131}"/>
              </a:ext>
            </a:extLst>
          </p:cNvPr>
          <p:cNvPicPr>
            <a:picLocks noChangeAspect="1"/>
          </p:cNvPicPr>
          <p:nvPr/>
        </p:nvPicPr>
        <p:blipFill>
          <a:blip r:embed="rId5"/>
          <a:stretch>
            <a:fillRect/>
          </a:stretch>
        </p:blipFill>
        <p:spPr>
          <a:xfrm>
            <a:off x="7733944" y="3429000"/>
            <a:ext cx="2744714" cy="1543902"/>
          </a:xfrm>
          <a:prstGeom prst="rect">
            <a:avLst/>
          </a:prstGeom>
        </p:spPr>
      </p:pic>
      <p:pic>
        <p:nvPicPr>
          <p:cNvPr id="19" name="Picture 18" descr="A car on fire in front of a house&#10;&#10;Description automatically generated">
            <a:extLst>
              <a:ext uri="{FF2B5EF4-FFF2-40B4-BE49-F238E27FC236}">
                <a16:creationId xmlns:a16="http://schemas.microsoft.com/office/drawing/2014/main" id="{CC04EB81-3749-E116-E64E-927A04422368}"/>
              </a:ext>
            </a:extLst>
          </p:cNvPr>
          <p:cNvPicPr>
            <a:picLocks noChangeAspect="1"/>
          </p:cNvPicPr>
          <p:nvPr/>
        </p:nvPicPr>
        <p:blipFill rotWithShape="1">
          <a:blip r:embed="rId6"/>
          <a:srcRect l="26583" t="27403" r="-2545" b="12672"/>
          <a:stretch/>
        </p:blipFill>
        <p:spPr>
          <a:xfrm>
            <a:off x="7046713" y="5019250"/>
            <a:ext cx="2738485" cy="1543902"/>
          </a:xfrm>
          <a:prstGeom prst="rect">
            <a:avLst/>
          </a:prstGeom>
        </p:spPr>
      </p:pic>
    </p:spTree>
    <p:extLst>
      <p:ext uri="{BB962C8B-B14F-4D97-AF65-F5344CB8AC3E}">
        <p14:creationId xmlns:p14="http://schemas.microsoft.com/office/powerpoint/2010/main" val="2172179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879231" y="618518"/>
            <a:ext cx="10638692" cy="1052020"/>
          </a:xfrm>
        </p:spPr>
        <p:txBody>
          <a:bodyPr>
            <a:normAutofit/>
          </a:bodyPr>
          <a:lstStyle/>
          <a:p>
            <a:r>
              <a:rPr lang="en-US" sz="4400" dirty="0">
                <a:effectLst>
                  <a:outerShdw blurRad="38100" dist="38100" dir="2700000" algn="tl">
                    <a:srgbClr val="000000">
                      <a:alpha val="43137"/>
                    </a:srgbClr>
                  </a:outerShdw>
                </a:effectLst>
                <a:latin typeface="Rockwell" panose="02060603020205020403" pitchFamily="18" charset="0"/>
              </a:rPr>
              <a:t>Several uses of “fire” in the bible</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sz="half" idx="1"/>
          </p:nvPr>
        </p:nvSpPr>
        <p:spPr>
          <a:xfrm>
            <a:off x="1141410" y="1591408"/>
            <a:ext cx="9620375" cy="4199792"/>
          </a:xfrm>
        </p:spPr>
        <p:txBody>
          <a:bodyPr>
            <a:noAutofit/>
          </a:bodyPr>
          <a:lstStyle/>
          <a:p>
            <a:pPr marL="182880" lvl="1">
              <a:lnSpc>
                <a:spcPct val="130000"/>
              </a:lnSpc>
              <a:spcBef>
                <a:spcPts val="0"/>
              </a:spcBef>
            </a:pPr>
            <a:r>
              <a:rPr lang="en-US" sz="29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Of God </a:t>
            </a:r>
            <a:r>
              <a:rPr lang="en-US" sz="2900" dirty="0">
                <a:latin typeface="Tahoma" panose="020B0604030504040204" pitchFamily="34" charset="0"/>
                <a:ea typeface="Tahoma" panose="020B0604030504040204" pitchFamily="34" charset="0"/>
                <a:cs typeface="Tahoma" panose="020B0604030504040204" pitchFamily="34" charset="0"/>
              </a:rPr>
              <a:t>– Hebrews 12:29; Deuteronomy 4:24 “Our God is a consuming fire.”</a:t>
            </a:r>
          </a:p>
          <a:p>
            <a:pPr marL="182880" lvl="1">
              <a:lnSpc>
                <a:spcPct val="130000"/>
              </a:lnSpc>
              <a:spcBef>
                <a:spcPts val="0"/>
              </a:spcBef>
            </a:pPr>
            <a:r>
              <a:rPr lang="en-US" sz="2900" dirty="0">
                <a:latin typeface="Tahoma" panose="020B0604030504040204" pitchFamily="34" charset="0"/>
                <a:ea typeface="Tahoma" panose="020B0604030504040204" pitchFamily="34" charset="0"/>
                <a:cs typeface="Tahoma" panose="020B0604030504040204" pitchFamily="34" charset="0"/>
              </a:rPr>
              <a:t>2 Kings 1:10-12 – fire from God consumed Elijah’s enemy!</a:t>
            </a:r>
          </a:p>
          <a:p>
            <a:pPr marL="182880" lvl="1">
              <a:lnSpc>
                <a:spcPct val="130000"/>
              </a:lnSpc>
              <a:spcBef>
                <a:spcPts val="0"/>
              </a:spcBef>
            </a:pPr>
            <a:r>
              <a:rPr lang="en-US" sz="2900" dirty="0">
                <a:latin typeface="Tahoma" panose="020B0604030504040204" pitchFamily="34" charset="0"/>
                <a:ea typeface="Tahoma" panose="020B0604030504040204" pitchFamily="34" charset="0"/>
                <a:cs typeface="Tahoma" panose="020B0604030504040204" pitchFamily="34" charset="0"/>
              </a:rPr>
              <a:t>2 Thessalonians 1:6-8 “God to repay with tribulation those who trouble you…in flaming fire taking vengeance on those who do not know God, and on those who do not obey the gospel of our Lord Jesus Christ.”</a:t>
            </a:r>
          </a:p>
        </p:txBody>
      </p:sp>
    </p:spTree>
    <p:extLst>
      <p:ext uri="{BB962C8B-B14F-4D97-AF65-F5344CB8AC3E}">
        <p14:creationId xmlns:p14="http://schemas.microsoft.com/office/powerpoint/2010/main" val="13984109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879231" y="618518"/>
            <a:ext cx="10638692" cy="1052020"/>
          </a:xfrm>
        </p:spPr>
        <p:txBody>
          <a:bodyPr>
            <a:normAutofit/>
          </a:bodyPr>
          <a:lstStyle/>
          <a:p>
            <a:r>
              <a:rPr lang="en-US" sz="4400" dirty="0">
                <a:effectLst>
                  <a:outerShdw blurRad="38100" dist="38100" dir="2700000" algn="tl">
                    <a:srgbClr val="000000">
                      <a:alpha val="43137"/>
                    </a:srgbClr>
                  </a:outerShdw>
                </a:effectLst>
                <a:latin typeface="Rockwell" panose="02060603020205020403" pitchFamily="18" charset="0"/>
              </a:rPr>
              <a:t>Several uses of “fire” in the bible</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sz="half" idx="1"/>
          </p:nvPr>
        </p:nvSpPr>
        <p:spPr>
          <a:xfrm>
            <a:off x="1141410" y="1591408"/>
            <a:ext cx="9620375" cy="4648074"/>
          </a:xfrm>
        </p:spPr>
        <p:txBody>
          <a:bodyPr>
            <a:normAutofit lnSpcReduction="10000"/>
          </a:bodyPr>
          <a:lstStyle/>
          <a:p>
            <a:pPr marL="182880" lvl="1">
              <a:lnSpc>
                <a:spcPct val="130000"/>
              </a:lnSpc>
              <a:spcBef>
                <a:spcPts val="0"/>
              </a:spcBef>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Of The Testing Of Our Deeds In Judgment </a:t>
            </a:r>
            <a:r>
              <a:rPr lang="en-US" sz="2800" dirty="0">
                <a:latin typeface="Tahoma" panose="020B0604030504040204" pitchFamily="34" charset="0"/>
                <a:ea typeface="Tahoma" panose="020B0604030504040204" pitchFamily="34" charset="0"/>
                <a:cs typeface="Tahoma" panose="020B0604030504040204" pitchFamily="34" charset="0"/>
              </a:rPr>
              <a:t>– 1 Corinthians 3:13 “the fire will test each one’s work, of what sort it is.”</a:t>
            </a:r>
          </a:p>
          <a:p>
            <a:pPr marL="182880" lvl="1">
              <a:lnSpc>
                <a:spcPct val="130000"/>
              </a:lnSpc>
              <a:spcBef>
                <a:spcPts val="0"/>
              </a:spcBef>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Of Eternal Punishment- </a:t>
            </a:r>
            <a:r>
              <a:rPr lang="en-US" sz="2800" dirty="0">
                <a:latin typeface="Tahoma" panose="020B0604030504040204" pitchFamily="34" charset="0"/>
                <a:ea typeface="Tahoma" panose="020B0604030504040204" pitchFamily="34" charset="0"/>
                <a:cs typeface="Tahoma" panose="020B0604030504040204" pitchFamily="34" charset="0"/>
              </a:rPr>
              <a:t>Matthew 5:22 “shall be in danger of hell fire.”</a:t>
            </a:r>
          </a:p>
          <a:p>
            <a:pPr marL="182880" lvl="1">
              <a:lnSpc>
                <a:spcPct val="130000"/>
              </a:lnSpc>
              <a:spcBef>
                <a:spcPts val="0"/>
              </a:spcBef>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 Ordeal That Tests Our Faith:</a:t>
            </a:r>
          </a:p>
          <a:p>
            <a:pPr marL="640080" lvl="2">
              <a:lnSpc>
                <a:spcPct val="130000"/>
              </a:lnSpc>
              <a:spcBef>
                <a:spcPts val="0"/>
              </a:spcBef>
            </a:pPr>
            <a:r>
              <a:rPr lang="en-US" sz="2600" dirty="0">
                <a:latin typeface="Tahoma" panose="020B0604030504040204" pitchFamily="34" charset="0"/>
                <a:ea typeface="Tahoma" panose="020B0604030504040204" pitchFamily="34" charset="0"/>
                <a:cs typeface="Tahoma" panose="020B0604030504040204" pitchFamily="34" charset="0"/>
              </a:rPr>
              <a:t>What did the Lord mean by coming for the purpose of casting fire on the earth?</a:t>
            </a:r>
          </a:p>
          <a:p>
            <a:pPr marL="640080" lvl="2">
              <a:lnSpc>
                <a:spcPct val="130000"/>
              </a:lnSpc>
              <a:spcBef>
                <a:spcPts val="0"/>
              </a:spcBef>
            </a:pPr>
            <a:r>
              <a:rPr lang="en-US" sz="2600" dirty="0">
                <a:latin typeface="Tahoma" panose="020B0604030504040204" pitchFamily="34" charset="0"/>
                <a:ea typeface="Tahoma" panose="020B0604030504040204" pitchFamily="34" charset="0"/>
                <a:cs typeface="Tahoma" panose="020B0604030504040204" pitchFamily="34" charset="0"/>
              </a:rPr>
              <a:t>Matthew 10:34 – NOT peace but a SWORD!</a:t>
            </a:r>
          </a:p>
          <a:p>
            <a:pPr marL="640080" lvl="2">
              <a:lnSpc>
                <a:spcPct val="130000"/>
              </a:lnSpc>
              <a:spcBef>
                <a:spcPts val="0"/>
              </a:spcBef>
            </a:pPr>
            <a:r>
              <a:rPr lang="en-US" sz="2600" dirty="0">
                <a:latin typeface="Tahoma" panose="020B0604030504040204" pitchFamily="34" charset="0"/>
                <a:ea typeface="Tahoma" panose="020B0604030504040204" pitchFamily="34" charset="0"/>
                <a:cs typeface="Tahoma" panose="020B0604030504040204" pitchFamily="34" charset="0"/>
              </a:rPr>
              <a:t>John 16:33 PEACE &amp; TRIBULATION</a:t>
            </a:r>
          </a:p>
        </p:txBody>
      </p:sp>
    </p:spTree>
    <p:extLst>
      <p:ext uri="{BB962C8B-B14F-4D97-AF65-F5344CB8AC3E}">
        <p14:creationId xmlns:p14="http://schemas.microsoft.com/office/powerpoint/2010/main" val="37094765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879231" y="618518"/>
            <a:ext cx="10638692" cy="1052020"/>
          </a:xfrm>
        </p:spPr>
        <p:txBody>
          <a:bodyPr>
            <a:normAutofit/>
          </a:bodyPr>
          <a:lstStyle/>
          <a:p>
            <a:r>
              <a:rPr lang="en-US" sz="4400" dirty="0">
                <a:effectLst>
                  <a:outerShdw blurRad="38100" dist="38100" dir="2700000" algn="tl">
                    <a:srgbClr val="000000">
                      <a:alpha val="43137"/>
                    </a:srgbClr>
                  </a:outerShdw>
                </a:effectLst>
                <a:latin typeface="Rockwell" panose="02060603020205020403" pitchFamily="18" charset="0"/>
              </a:rPr>
              <a:t>Several uses of “fire” in the bible</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sz="half" idx="1"/>
          </p:nvPr>
        </p:nvSpPr>
        <p:spPr>
          <a:xfrm>
            <a:off x="1141410" y="1591408"/>
            <a:ext cx="9620375" cy="4648074"/>
          </a:xfrm>
        </p:spPr>
        <p:txBody>
          <a:bodyPr>
            <a:normAutofit/>
          </a:bodyPr>
          <a:lstStyle/>
          <a:p>
            <a:pPr marL="182880" lvl="1">
              <a:lnSpc>
                <a:spcPct val="130000"/>
              </a:lnSpc>
              <a:spcBef>
                <a:spcPts val="0"/>
              </a:spcBef>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Of God’s Word </a:t>
            </a:r>
            <a:r>
              <a:rPr lang="en-US" sz="2800" dirty="0">
                <a:latin typeface="Tahoma" panose="020B0604030504040204" pitchFamily="34" charset="0"/>
                <a:ea typeface="Tahoma" panose="020B0604030504040204" pitchFamily="34" charset="0"/>
                <a:cs typeface="Tahoma" panose="020B0604030504040204" pitchFamily="34" charset="0"/>
              </a:rPr>
              <a:t>– Jeremiah 23:29 “Is not My word like a fire?” </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Psalm 12:6 “silver tried in a furnace of earth, purified seven times.”</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John 17:17 “Your word is truth.”</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Psalm 119:105 “a lamp to my feet”</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John 3:20 “not come to the light, let his deeds should be exposed.”</a:t>
            </a:r>
          </a:p>
        </p:txBody>
      </p:sp>
    </p:spTree>
    <p:extLst>
      <p:ext uri="{BB962C8B-B14F-4D97-AF65-F5344CB8AC3E}">
        <p14:creationId xmlns:p14="http://schemas.microsoft.com/office/powerpoint/2010/main" val="240613077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141410" y="90979"/>
            <a:ext cx="10638692" cy="1052020"/>
          </a:xfrm>
        </p:spPr>
        <p:txBody>
          <a:bodyPr>
            <a:normAutofit/>
          </a:bodyPr>
          <a:lstStyle/>
          <a:p>
            <a:r>
              <a:rPr lang="en-US" sz="4400" dirty="0">
                <a:effectLst>
                  <a:outerShdw blurRad="38100" dist="38100" dir="2700000" algn="tl">
                    <a:srgbClr val="000000">
                      <a:alpha val="43137"/>
                    </a:srgbClr>
                  </a:outerShdw>
                </a:effectLst>
                <a:latin typeface="Rockwell" panose="02060603020205020403" pitchFamily="18" charset="0"/>
              </a:rPr>
              <a:t>Several uses of “fire” in the bible</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sz="half" idx="1"/>
          </p:nvPr>
        </p:nvSpPr>
        <p:spPr>
          <a:xfrm>
            <a:off x="1141410" y="931985"/>
            <a:ext cx="9620375" cy="5835036"/>
          </a:xfrm>
        </p:spPr>
        <p:txBody>
          <a:bodyPr>
            <a:normAutofit lnSpcReduction="10000"/>
          </a:bodyPr>
          <a:lstStyle/>
          <a:p>
            <a:pPr marL="182880" lvl="1">
              <a:lnSpc>
                <a:spcPct val="130000"/>
              </a:lnSpc>
              <a:spcBef>
                <a:spcPts val="0"/>
              </a:spcBef>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Fire Of Testing</a:t>
            </a:r>
            <a:r>
              <a:rPr lang="en-US" sz="2800" dirty="0">
                <a:latin typeface="Tahoma" panose="020B0604030504040204" pitchFamily="34" charset="0"/>
                <a:ea typeface="Tahoma" panose="020B0604030504040204" pitchFamily="34" charset="0"/>
                <a:cs typeface="Tahoma" panose="020B0604030504040204" pitchFamily="34" charset="0"/>
              </a:rPr>
              <a:t>– Proverbs 17:3</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Proverbs 25:4 “take away the dross from silver…”</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1 Peter 1:6,7 “genuineness of your faith…tested by fire”</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Hebrews 10:32,33 “a great struggle with sufferings”</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The question is, how do we stand after the trials?</a:t>
            </a:r>
          </a:p>
          <a:p>
            <a:pPr marL="182880" lvl="1">
              <a:lnSpc>
                <a:spcPct val="130000"/>
              </a:lnSpc>
              <a:spcBef>
                <a:spcPts val="0"/>
              </a:spcBef>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Fire Of Controversy- </a:t>
            </a:r>
            <a:r>
              <a:rPr lang="en-US" sz="2800" dirty="0">
                <a:latin typeface="Tahoma" panose="020B0604030504040204" pitchFamily="34" charset="0"/>
                <a:ea typeface="Tahoma" panose="020B0604030504040204" pitchFamily="34" charset="0"/>
                <a:cs typeface="Tahoma" panose="020B0604030504040204" pitchFamily="34" charset="0"/>
              </a:rPr>
              <a:t>Matthew 10:34-37</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1 Timothy 6:12 “Fight the good fight of faith”</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Ephesians 6:11-13 “Put on the whole armor of God”</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Jude 3; Galatians 2:3-5</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No Place For Compromise – even where family ties are involved!</a:t>
            </a:r>
          </a:p>
        </p:txBody>
      </p:sp>
    </p:spTree>
    <p:extLst>
      <p:ext uri="{BB962C8B-B14F-4D97-AF65-F5344CB8AC3E}">
        <p14:creationId xmlns:p14="http://schemas.microsoft.com/office/powerpoint/2010/main" val="39849713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1"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141410" y="90979"/>
            <a:ext cx="10638692" cy="1052020"/>
          </a:xfrm>
        </p:spPr>
        <p:txBody>
          <a:bodyPr>
            <a:normAutofit/>
          </a:bodyPr>
          <a:lstStyle/>
          <a:p>
            <a:r>
              <a:rPr lang="en-US" sz="4400" dirty="0">
                <a:effectLst>
                  <a:outerShdw blurRad="38100" dist="38100" dir="2700000" algn="tl">
                    <a:srgbClr val="000000">
                      <a:alpha val="43137"/>
                    </a:srgbClr>
                  </a:outerShdw>
                </a:effectLst>
                <a:latin typeface="Rockwell" panose="02060603020205020403" pitchFamily="18" charset="0"/>
              </a:rPr>
              <a:t>Several uses of “fire” in the bible</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sz="half" idx="1"/>
          </p:nvPr>
        </p:nvSpPr>
        <p:spPr>
          <a:xfrm>
            <a:off x="1141410" y="931985"/>
            <a:ext cx="9620375" cy="5835036"/>
          </a:xfrm>
        </p:spPr>
        <p:txBody>
          <a:bodyPr>
            <a:normAutofit/>
          </a:bodyPr>
          <a:lstStyle/>
          <a:p>
            <a:pPr marL="182880" lvl="1">
              <a:lnSpc>
                <a:spcPct val="130000"/>
              </a:lnSpc>
              <a:spcBef>
                <a:spcPts val="0"/>
              </a:spcBef>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Fire Of Enthusiasm</a:t>
            </a:r>
            <a:r>
              <a:rPr lang="en-US" sz="2800" dirty="0">
                <a:latin typeface="Tahoma" panose="020B0604030504040204" pitchFamily="34" charset="0"/>
                <a:ea typeface="Tahoma" panose="020B0604030504040204" pitchFamily="34" charset="0"/>
                <a:cs typeface="Tahoma" panose="020B0604030504040204" pitchFamily="34" charset="0"/>
              </a:rPr>
              <a:t>– “I’m on fire for the Lord!”</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Enthusiasm is a necessity -- but with no knowledge it is like a wildfire!</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Romans 10:1-3 “they have a zeal for God, but not according to knowledge”</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Galatians 4:18 “good to be zealous in a good thing always”</a:t>
            </a:r>
          </a:p>
          <a:p>
            <a:pPr marL="182880" lvl="1">
              <a:lnSpc>
                <a:spcPct val="130000"/>
              </a:lnSpc>
              <a:spcBef>
                <a:spcPts val="0"/>
              </a:spcBef>
            </a:pPr>
            <a:r>
              <a:rPr lang="en-US" sz="2800" dirty="0">
                <a:latin typeface="Tahoma" panose="020B0604030504040204" pitchFamily="34" charset="0"/>
                <a:ea typeface="Tahoma" panose="020B0604030504040204" pitchFamily="34" charset="0"/>
                <a:cs typeface="Tahoma" panose="020B0604030504040204" pitchFamily="34" charset="0"/>
              </a:rPr>
              <a:t>“One who knows, but won’t do anything is no better than one who knows nothing but does everything!”</a:t>
            </a:r>
          </a:p>
        </p:txBody>
      </p:sp>
    </p:spTree>
    <p:extLst>
      <p:ext uri="{BB962C8B-B14F-4D97-AF65-F5344CB8AC3E}">
        <p14:creationId xmlns:p14="http://schemas.microsoft.com/office/powerpoint/2010/main" val="20376979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141410" y="90979"/>
            <a:ext cx="10638692" cy="1052020"/>
          </a:xfrm>
        </p:spPr>
        <p:txBody>
          <a:bodyPr>
            <a:normAutofit/>
          </a:bodyPr>
          <a:lstStyle/>
          <a:p>
            <a:r>
              <a:rPr lang="en-US" sz="4400" dirty="0">
                <a:effectLst>
                  <a:outerShdw blurRad="38100" dist="38100" dir="2700000" algn="tl">
                    <a:srgbClr val="000000">
                      <a:alpha val="43137"/>
                    </a:srgbClr>
                  </a:outerShdw>
                </a:effectLst>
                <a:latin typeface="Rockwell" panose="02060603020205020403" pitchFamily="18" charset="0"/>
              </a:rPr>
              <a:t>Burned out!	</a:t>
            </a:r>
          </a:p>
        </p:txBody>
      </p:sp>
      <p:pic>
        <p:nvPicPr>
          <p:cNvPr id="4" name="Content Placeholder 3">
            <a:extLst>
              <a:ext uri="{FF2B5EF4-FFF2-40B4-BE49-F238E27FC236}">
                <a16:creationId xmlns:a16="http://schemas.microsoft.com/office/drawing/2014/main" id="{68EA8B7D-52F3-C5FD-F34F-AC5A47CC9A1D}"/>
              </a:ext>
            </a:extLst>
          </p:cNvPr>
          <p:cNvPicPr>
            <a:picLocks noGrp="1" noChangeAspect="1"/>
          </p:cNvPicPr>
          <p:nvPr>
            <p:ph sz="half" idx="1"/>
          </p:nvPr>
        </p:nvPicPr>
        <p:blipFill>
          <a:blip r:embed="rId2"/>
          <a:stretch>
            <a:fillRect/>
          </a:stretch>
        </p:blipFill>
        <p:spPr>
          <a:xfrm>
            <a:off x="1731230" y="1262551"/>
            <a:ext cx="8229600" cy="4629150"/>
          </a:xfrm>
          <a:prstGeom prst="rect">
            <a:avLst/>
          </a:prstGeom>
        </p:spPr>
      </p:pic>
    </p:spTree>
    <p:extLst>
      <p:ext uri="{BB962C8B-B14F-4D97-AF65-F5344CB8AC3E}">
        <p14:creationId xmlns:p14="http://schemas.microsoft.com/office/powerpoint/2010/main" val="748964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rawing of a person firing an object&#10;&#10;Description automatically generated">
            <a:extLst>
              <a:ext uri="{FF2B5EF4-FFF2-40B4-BE49-F238E27FC236}">
                <a16:creationId xmlns:a16="http://schemas.microsoft.com/office/drawing/2014/main" id="{B7B80C4B-DFCD-0360-EFA6-B7BEEB3E5DE4}"/>
              </a:ext>
            </a:extLst>
          </p:cNvPr>
          <p:cNvPicPr>
            <a:picLocks noGrp="1" noChangeAspect="1"/>
          </p:cNvPicPr>
          <p:nvPr>
            <p:ph idx="1"/>
          </p:nvPr>
        </p:nvPicPr>
        <p:blipFill rotWithShape="1">
          <a:blip r:embed="rId2"/>
          <a:srcRect t="7863"/>
          <a:stretch/>
        </p:blipFill>
        <p:spPr>
          <a:xfrm>
            <a:off x="4240759" y="349321"/>
            <a:ext cx="7764348" cy="6001644"/>
          </a:xfrm>
        </p:spPr>
      </p:pic>
      <p:sp>
        <p:nvSpPr>
          <p:cNvPr id="6" name="TextBox 5">
            <a:extLst>
              <a:ext uri="{FF2B5EF4-FFF2-40B4-BE49-F238E27FC236}">
                <a16:creationId xmlns:a16="http://schemas.microsoft.com/office/drawing/2014/main" id="{15266B26-7761-477E-6A6D-B27FC5A00766}"/>
              </a:ext>
            </a:extLst>
          </p:cNvPr>
          <p:cNvSpPr txBox="1"/>
          <p:nvPr/>
        </p:nvSpPr>
        <p:spPr>
          <a:xfrm>
            <a:off x="1109609" y="349321"/>
            <a:ext cx="3041151" cy="6001643"/>
          </a:xfrm>
          <a:prstGeom prst="rect">
            <a:avLst/>
          </a:prstGeom>
          <a:noFill/>
        </p:spPr>
        <p:txBody>
          <a:bodyPr wrap="square" rtlCol="0">
            <a:spAutoFit/>
          </a:bodyPr>
          <a:lstStyle/>
          <a:p>
            <a:r>
              <a:rPr lang="en-US" sz="3200" dirty="0"/>
              <a:t>"Be of good comfort, Master Ridley, and play the man; for we shall this day light such a candle in England, as I hope, by God’s grace, shall never be put out." </a:t>
            </a:r>
          </a:p>
          <a:p>
            <a:r>
              <a:rPr lang="en-US" sz="3200" dirty="0"/>
              <a:t>Hugh Latimer</a:t>
            </a:r>
          </a:p>
        </p:txBody>
      </p:sp>
    </p:spTree>
    <p:extLst>
      <p:ext uri="{BB962C8B-B14F-4D97-AF65-F5344CB8AC3E}">
        <p14:creationId xmlns:p14="http://schemas.microsoft.com/office/powerpoint/2010/main" val="26977273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220544" y="249241"/>
            <a:ext cx="10385302" cy="1478570"/>
          </a:xfrm>
        </p:spPr>
        <p:txBody>
          <a:bodyPr>
            <a:normAutofit fontScale="90000"/>
          </a:bodyPr>
          <a:lstStyle/>
          <a:p>
            <a:r>
              <a:rPr lang="en-US" sz="4400" dirty="0">
                <a:latin typeface="Rockwell" panose="02060603020205020403" pitchFamily="18" charset="0"/>
              </a:rPr>
              <a:t>Should you ever be called upon to suffer such a fate for the cause of christ, would your faith survive?</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idx="1"/>
          </p:nvPr>
        </p:nvSpPr>
        <p:spPr>
          <a:xfrm>
            <a:off x="1143000" y="1889002"/>
            <a:ext cx="9905999" cy="4476629"/>
          </a:xfrm>
        </p:spPr>
        <p:txBody>
          <a:bodyPr>
            <a:normAutofit/>
          </a:bodyPr>
          <a:lstStyle/>
          <a:p>
            <a:pPr lvl="1"/>
            <a:r>
              <a:rPr lang="en-US" sz="2800" dirty="0">
                <a:latin typeface="Tahoma" panose="020B0604030504040204" pitchFamily="34" charset="0"/>
                <a:ea typeface="Tahoma" panose="020B0604030504040204" pitchFamily="34" charset="0"/>
                <a:cs typeface="Tahoma" panose="020B0604030504040204" pitchFamily="34" charset="0"/>
              </a:rPr>
              <a:t>Matthew 25:41 “Depart from Me,… into the everlasting fire prepared for the devil and his angels”</a:t>
            </a:r>
          </a:p>
          <a:p>
            <a:pPr lvl="1"/>
            <a:r>
              <a:rPr lang="en-US" sz="2800" dirty="0">
                <a:latin typeface="Tahoma" panose="020B0604030504040204" pitchFamily="34" charset="0"/>
                <a:ea typeface="Tahoma" panose="020B0604030504040204" pitchFamily="34" charset="0"/>
                <a:cs typeface="Tahoma" panose="020B0604030504040204" pitchFamily="34" charset="0"/>
              </a:rPr>
              <a:t>Matthew 25:46 “These will go away into everlasting punishment, but the righteous into eternal life.”</a:t>
            </a:r>
          </a:p>
          <a:p>
            <a:pPr lvl="1"/>
            <a:r>
              <a:rPr lang="en-US" sz="2800" dirty="0">
                <a:latin typeface="Tahoma" panose="020B0604030504040204" pitchFamily="34" charset="0"/>
                <a:ea typeface="Tahoma" panose="020B0604030504040204" pitchFamily="34" charset="0"/>
                <a:cs typeface="Tahoma" panose="020B0604030504040204" pitchFamily="34" charset="0"/>
              </a:rPr>
              <a:t>Mark 16:16 “He who believes and is baptized will be saved; but he who does not believe will be condemned.”</a:t>
            </a:r>
          </a:p>
          <a:p>
            <a:pPr lvl="1"/>
            <a:r>
              <a:rPr lang="en-US" sz="2800" dirty="0">
                <a:latin typeface="Tahoma" panose="020B0604030504040204" pitchFamily="34" charset="0"/>
                <a:ea typeface="Tahoma" panose="020B0604030504040204" pitchFamily="34" charset="0"/>
                <a:cs typeface="Tahoma" panose="020B0604030504040204" pitchFamily="34" charset="0"/>
              </a:rPr>
              <a:t>Romans 6:23 “wages of sin is death, but the gift of God is eternal life in Christ Jesus our Lord.”</a:t>
            </a:r>
          </a:p>
        </p:txBody>
      </p:sp>
    </p:spTree>
    <p:extLst>
      <p:ext uri="{BB962C8B-B14F-4D97-AF65-F5344CB8AC3E}">
        <p14:creationId xmlns:p14="http://schemas.microsoft.com/office/powerpoint/2010/main" val="13483181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220544" y="249241"/>
            <a:ext cx="10385302" cy="955716"/>
          </a:xfrm>
        </p:spPr>
        <p:txBody>
          <a:bodyPr>
            <a:normAutofit/>
          </a:bodyPr>
          <a:lstStyle/>
          <a:p>
            <a:r>
              <a:rPr lang="en-US" sz="4400" dirty="0">
                <a:effectLst>
                  <a:outerShdw blurRad="38100" dist="38100" dir="2700000" algn="tl">
                    <a:srgbClr val="000000">
                      <a:alpha val="43137"/>
                    </a:srgbClr>
                  </a:outerShdw>
                </a:effectLst>
                <a:latin typeface="Rockwell" panose="02060603020205020403" pitchFamily="18" charset="0"/>
              </a:rPr>
              <a:t>Jesus did what he came to do:</a:t>
            </a:r>
          </a:p>
        </p:txBody>
      </p:sp>
      <p:sp>
        <p:nvSpPr>
          <p:cNvPr id="3" name="Content Placeholder 2">
            <a:extLst>
              <a:ext uri="{FF2B5EF4-FFF2-40B4-BE49-F238E27FC236}">
                <a16:creationId xmlns:a16="http://schemas.microsoft.com/office/drawing/2014/main" id="{143F5361-68C0-4BF5-80C8-F1E7BF92B2DB}"/>
              </a:ext>
            </a:extLst>
          </p:cNvPr>
          <p:cNvSpPr>
            <a:spLocks noGrp="1"/>
          </p:cNvSpPr>
          <p:nvPr>
            <p:ph idx="1"/>
          </p:nvPr>
        </p:nvSpPr>
        <p:spPr>
          <a:xfrm>
            <a:off x="1143000" y="1136592"/>
            <a:ext cx="9905999" cy="5229040"/>
          </a:xfrm>
        </p:spPr>
        <p:txBody>
          <a:bodyPr>
            <a:noAutofit/>
          </a:bodyPr>
          <a:lstStyle/>
          <a:p>
            <a:pPr lvl="1"/>
            <a:r>
              <a:rPr lang="en-US" sz="2900" dirty="0">
                <a:latin typeface="Tahoma" panose="020B0604030504040204" pitchFamily="34" charset="0"/>
                <a:ea typeface="Tahoma" panose="020B0604030504040204" pitchFamily="34" charset="0"/>
                <a:cs typeface="Tahoma" panose="020B0604030504040204" pitchFamily="34" charset="0"/>
              </a:rPr>
              <a:t>Matthew 18:11 NKJV 11 "For the Son of Man has come to save that which was lost.”</a:t>
            </a:r>
          </a:p>
          <a:p>
            <a:pPr lvl="1"/>
            <a:r>
              <a:rPr lang="en-US" sz="29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IF we hope to escape the punishment of the eternal fires </a:t>
            </a:r>
            <a:r>
              <a:rPr lang="en-US" sz="2900" dirty="0">
                <a:latin typeface="Tahoma" panose="020B0604030504040204" pitchFamily="34" charset="0"/>
                <a:ea typeface="Tahoma" panose="020B0604030504040204" pitchFamily="34" charset="0"/>
                <a:cs typeface="Tahoma" panose="020B0604030504040204" pitchFamily="34" charset="0"/>
              </a:rPr>
              <a:t>– Jude 7 “suffering the vengeance of eternal fire.”</a:t>
            </a:r>
          </a:p>
          <a:p>
            <a:pPr lvl="1"/>
            <a:r>
              <a:rPr lang="en-US" sz="2900" dirty="0">
                <a:latin typeface="Tahoma" panose="020B0604030504040204" pitchFamily="34" charset="0"/>
                <a:ea typeface="Tahoma" panose="020B0604030504040204" pitchFamily="34" charset="0"/>
                <a:cs typeface="Tahoma" panose="020B0604030504040204" pitchFamily="34" charset="0"/>
              </a:rPr>
              <a:t>Revelation 21:8 “shall have their part in the lake which burns with fire and brimstone, which is the second death."</a:t>
            </a:r>
          </a:p>
          <a:p>
            <a:pPr lvl="1"/>
            <a:r>
              <a:rPr lang="en-US" sz="29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must live faithfully to His calling NOW!</a:t>
            </a:r>
            <a:r>
              <a:rPr lang="en-US" sz="2900" dirty="0">
                <a:latin typeface="Tahoma" panose="020B0604030504040204" pitchFamily="34" charset="0"/>
                <a:ea typeface="Tahoma" panose="020B0604030504040204" pitchFamily="34" charset="0"/>
                <a:cs typeface="Tahoma" panose="020B0604030504040204" pitchFamily="34" charset="0"/>
              </a:rPr>
              <a:t>  Titus 2:11-14 </a:t>
            </a:r>
          </a:p>
        </p:txBody>
      </p:sp>
    </p:spTree>
    <p:extLst>
      <p:ext uri="{BB962C8B-B14F-4D97-AF65-F5344CB8AC3E}">
        <p14:creationId xmlns:p14="http://schemas.microsoft.com/office/powerpoint/2010/main" val="40261228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TF77815013_Problem-solution cycle_RVA_v3" id="{20834410-FC37-46AC-ACB7-FB202F8C4BA9}" vid="{1ED24379-BFF7-4E2F-B7EC-A47C906E21A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A7C0B241-13E5-418D-8920-D23491E2D2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79702B-25C7-40D7-9E29-7686B11A9660}">
  <ds:schemaRefs>
    <ds:schemaRef ds:uri="http://schemas.microsoft.com/sharepoint/v3/contenttype/forms"/>
  </ds:schemaRefs>
</ds:datastoreItem>
</file>

<file path=customXml/itemProps3.xml><?xml version="1.0" encoding="utf-8"?>
<ds:datastoreItem xmlns:ds="http://schemas.openxmlformats.org/officeDocument/2006/customXml" ds:itemID="{E7866CFD-F94E-4AE5-ACEA-86FEC0F48A1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Problemsolution cycle </Template>
  <TotalTime>310</TotalTime>
  <Words>683</Words>
  <Application>Microsoft Office PowerPoint</Application>
  <PresentationFormat>Widescreen</PresentationFormat>
  <Paragraphs>55</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Rockwell</vt:lpstr>
      <vt:lpstr>Tahoma</vt:lpstr>
      <vt:lpstr>Tw Cen MT</vt:lpstr>
      <vt:lpstr>Circuit</vt:lpstr>
      <vt:lpstr>PowerPoint Presentation</vt:lpstr>
      <vt:lpstr>“I CAME TO SEND FIRE ON THE EARTH…”</vt:lpstr>
      <vt:lpstr>Fire has several uses: </vt:lpstr>
      <vt:lpstr>Several uses of “fire” in the bible</vt:lpstr>
      <vt:lpstr>Several uses of “fire” in the bible</vt:lpstr>
      <vt:lpstr>Several uses of “fire” in the bible</vt:lpstr>
      <vt:lpstr>Several uses of “fire” in the bible</vt:lpstr>
      <vt:lpstr>Several uses of “fire” in the bible</vt:lpstr>
      <vt:lpstr>Burned out! </vt:lpstr>
      <vt:lpstr>PowerPoint Presentation</vt:lpstr>
      <vt:lpstr>Should you ever be called upon to suffer such a fate for the cause of christ, would your faith survive?</vt:lpstr>
      <vt:lpstr>Jesus did what he came to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&lt;insert problem Title&gt;</dc:title>
  <dc:creator>Gailen Evans</dc:creator>
  <cp:lastModifiedBy>Gailen Evans</cp:lastModifiedBy>
  <cp:revision>14</cp:revision>
  <dcterms:created xsi:type="dcterms:W3CDTF">2023-11-01T18:59:15Z</dcterms:created>
  <dcterms:modified xsi:type="dcterms:W3CDTF">2023-11-02T23:57:18Z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